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3" r:id="rId3"/>
  </p:sldMasterIdLst>
  <p:sldIdLst>
    <p:sldId id="279" r:id="rId4"/>
    <p:sldId id="293" r:id="rId5"/>
    <p:sldId id="284" r:id="rId6"/>
    <p:sldId id="285" r:id="rId7"/>
    <p:sldId id="282" r:id="rId8"/>
    <p:sldId id="283" r:id="rId9"/>
    <p:sldId id="280" r:id="rId10"/>
    <p:sldId id="286" r:id="rId11"/>
    <p:sldId id="287" r:id="rId12"/>
    <p:sldId id="288" r:id="rId13"/>
    <p:sldId id="290" r:id="rId14"/>
    <p:sldId id="289" r:id="rId15"/>
    <p:sldId id="291" r:id="rId16"/>
    <p:sldId id="278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4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20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2899" y="514350"/>
            <a:ext cx="6769100" cy="5829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5770" y="361607"/>
            <a:ext cx="1524000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2299" y="342899"/>
            <a:ext cx="1114775" cy="380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（自由发挥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个人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1707" y="-367393"/>
            <a:ext cx="6769100" cy="582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列表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列表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670" y="514350"/>
            <a:ext cx="6769100" cy="5829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5770" y="361607"/>
            <a:ext cx="1524000" cy="381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2299" y="342899"/>
            <a:ext cx="1114775" cy="380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02899" y="514350"/>
            <a:ext cx="6769100" cy="58293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5770" y="361607"/>
            <a:ext cx="1524000" cy="381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2299" y="342899"/>
            <a:ext cx="1114775" cy="380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个人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1707" y="-367393"/>
            <a:ext cx="6769100" cy="582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-400050"/>
            <a:ext cx="6769100" cy="582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5770" y="361607"/>
            <a:ext cx="1524000" cy="381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2299" y="342899"/>
            <a:ext cx="1114775" cy="380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-400050"/>
            <a:ext cx="6769100" cy="582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图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5770" y="361607"/>
            <a:ext cx="1524000" cy="381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2299" y="342899"/>
            <a:ext cx="1114775" cy="380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（自由发挥吧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列表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列表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列表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6670" y="514350"/>
            <a:ext cx="6769100" cy="58293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5770" y="361607"/>
            <a:ext cx="1524000" cy="381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77604" y="5744736"/>
            <a:ext cx="723707" cy="72370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604" y="5744736"/>
            <a:ext cx="751657" cy="7516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822299" y="342899"/>
            <a:ext cx="1114775" cy="3809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图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0500" y="0"/>
            <a:ext cx="12573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11450" y="514350"/>
            <a:ext cx="6769100" cy="58293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4175" y="5744736"/>
            <a:ext cx="723707" cy="7237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6225" y="5716786"/>
            <a:ext cx="751657" cy="7516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321611" y="361607"/>
            <a:ext cx="2679700" cy="381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5" Type="http://schemas.openxmlformats.org/officeDocument/2006/relationships/theme" Target="../theme/theme2.xml"/><Relationship Id="rId24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73760" y="599440"/>
            <a:ext cx="10050780" cy="53708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一、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神经、心血管、血液、呼吸、内分泌、免疫、心血管、消化系统、皮肤罕见病，遗传代谢罕见病，遗传咨询病例，其他疑难病。病例可为接受过相关诊疗的病例，也可为尚未接受过治疗的病例。医生对所提交病例的真实性及科学性负责，且文章未在正式出版物中出版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二、</a:t>
            </a:r>
            <a:r>
              <a:rPr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病例材料的要求包括：题目、作者及单位、临床资料、疑难问题和需参与讨论的科室，具体要求可在报名时下载材料提交模版。其中，辅助检查、治疗经过、诊疗思路应尽量提交完整，内容描述应简洁清晰。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三、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病例材料可配有图和表，照片图要有良好的清晰度和对比度，若引用人像应征得本人同意，并遮住其能被辨认出其系何人的部分。病理照片要求注明染色方法和放大倍数。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四、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请填写需要参与多学科会诊的的科室名称，联盟将邀请相关科室专家参与。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  <a:sym typeface="+mn-ea"/>
              </a:rPr>
              <a:t>五、本病例征集模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板仅供参考，请依据病例实际情况制作病例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PPT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PP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名称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：【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病例</a:t>
            </a:r>
            <a:r>
              <a:rPr lang="en-US" altLang="zh-CN" sz="1600" dirty="0">
                <a:latin typeface="+mn-ea"/>
                <a:cs typeface="+mn-ea"/>
                <a:sym typeface="+mn-ea"/>
              </a:rPr>
              <a:t>征集】+具体文章题目+医生姓名</a:t>
            </a:r>
            <a:r>
              <a:rPr lang="zh-CN" altLang="en-US" sz="1600" dirty="0">
                <a:latin typeface="+mn-ea"/>
                <a:cs typeface="+mn-ea"/>
                <a:sym typeface="+mn-ea"/>
              </a:rPr>
              <a:t>。请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12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月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日前发送至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</a:rPr>
              <a:t>liunianqi@chard.org.cn邮箱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+mn-ea"/>
              </a:rPr>
              <a:t>,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</a:rPr>
              <a:t>邮件名称：【病例征集】征集范围中的名称+疑似或确诊的疾病名称+医生姓名（举例：【病例征集】遗传代谢病+戈谢病（疑似）+张三）</a:t>
            </a:r>
            <a:endParaRPr lang="zh-CN" altLang="en-US" sz="16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cs typeface="+mn-ea"/>
              </a:rPr>
              <a:t>六、点击底部“官方答疑群”，加入微信群，以便及时了解病例征集的进展及安排，联盟工作人员将在官方群中解答活动相关提问。</a:t>
            </a:r>
            <a:endParaRPr lang="zh-CN" altLang="en-US" sz="1600" dirty="0">
              <a:solidFill>
                <a:schemeClr val="tx1"/>
              </a:solidFill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69620" y="215900"/>
            <a:ext cx="4429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zh-CN" altLang="en-US" sz="2400" dirty="0" smtClean="0">
                <a:solidFill>
                  <a:schemeClr val="bg1"/>
                </a:solidFill>
                <a:highlight>
                  <a:srgbClr val="000000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病例征集要求：</a:t>
            </a:r>
            <a:endParaRPr kumimoji="1" lang="zh-CN" altLang="en-US" sz="2400" dirty="0" smtClean="0">
              <a:solidFill>
                <a:schemeClr val="bg1"/>
              </a:solidFill>
              <a:highlight>
                <a:srgbClr val="000000"/>
              </a:highlight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3280" y="1527810"/>
            <a:ext cx="4876800" cy="38404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1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2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3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</p:txBody>
      </p:sp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735965" y="0"/>
            <a:ext cx="799338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七、</a:t>
            </a:r>
            <a:r>
              <a:rPr 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诊疗经过</a:t>
            </a:r>
            <a:r>
              <a:rPr lang="zh-CN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（依据患者实际情况插入检查图、图表等信息）</a:t>
            </a:r>
            <a:endParaRPr lang="zh-CN" altLang="en-US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43280" y="1527810"/>
            <a:ext cx="4876800" cy="38404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1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2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3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</p:txBody>
      </p:sp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919480" y="73025"/>
            <a:ext cx="850836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八、讨论病例特点及存在疑难问题</a:t>
            </a:r>
            <a:endParaRPr lang="zh-CN" altLang="en-US" sz="2000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779780" y="0"/>
            <a:ext cx="799338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九、其他科室参与讨论病例</a:t>
            </a:r>
            <a:endParaRPr lang="zh-CN" altLang="en-US" sz="2000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8345" y="1505585"/>
            <a:ext cx="10576560" cy="38404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rmAutofit lnSpcReduction="20000"/>
          </a:bodyPr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1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X X 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科室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2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  <a:sym typeface="+mn-ea"/>
              </a:rPr>
              <a:t>X X 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  <a:sym typeface="+mn-ea"/>
              </a:rPr>
              <a:t>科室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3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  <a:sym typeface="+mn-ea"/>
              </a:rPr>
              <a:t>X X 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  <a:sym typeface="+mn-ea"/>
              </a:rPr>
              <a:t>科室</a:t>
            </a:r>
            <a:endParaRPr lang="zh-CN" altLang="en-US" sz="2800" dirty="0" smtClean="0">
              <a:latin typeface="方正兰亭黑简体" panose="02000000000000000000"/>
              <a:ea typeface="方正兰亭黑简体" panose="02000000000000000000"/>
              <a:sym typeface="+mn-ea"/>
            </a:endParaRPr>
          </a:p>
          <a:p>
            <a:pPr marL="0" lvl="1">
              <a:lnSpc>
                <a:spcPct val="120000"/>
              </a:lnSpc>
            </a:pPr>
            <a:endParaRPr lang="zh-CN" altLang="en-US" sz="2800" dirty="0" smtClean="0">
              <a:latin typeface="方正兰亭黑简体" panose="02000000000000000000"/>
              <a:ea typeface="方正兰亭黑简体" panose="02000000000000000000"/>
              <a:sym typeface="+mn-ea"/>
            </a:endParaRPr>
          </a:p>
          <a:p>
            <a:pPr marL="0" lvl="1">
              <a:lnSpc>
                <a:spcPct val="120000"/>
              </a:lnSpc>
            </a:pPr>
            <a:endParaRPr lang="zh-CN" altLang="en-US" sz="2800" dirty="0" smtClean="0">
              <a:solidFill>
                <a:srgbClr val="FF0000"/>
              </a:solidFill>
              <a:latin typeface="方正兰亭黑简体" panose="02000000000000000000"/>
              <a:ea typeface="方正兰亭黑简体" panose="02000000000000000000"/>
              <a:sym typeface="+mn-ea"/>
            </a:endParaRPr>
          </a:p>
          <a:p>
            <a:pPr marL="0" lvl="1">
              <a:lnSpc>
                <a:spcPct val="120000"/>
              </a:lnSpc>
            </a:pPr>
            <a:r>
              <a:rPr lang="zh-CN" altLang="en-US" sz="1600" dirty="0">
                <a:solidFill>
                  <a:srgbClr val="FF0000"/>
                </a:solidFill>
                <a:latin typeface="+mn-ea"/>
                <a:cs typeface="+mn-ea"/>
                <a:sym typeface="+mn-ea"/>
              </a:rPr>
              <a:t>备注：请填写需要参与多学科会诊的的科室名称，联盟将邀请相关科室专家参与。</a:t>
            </a:r>
            <a:endParaRPr lang="zh-CN" altLang="en-US" sz="1600" dirty="0" smtClean="0">
              <a:solidFill>
                <a:srgbClr val="FF0000"/>
              </a:solidFill>
              <a:latin typeface="+mn-ea"/>
              <a:ea typeface="方正兰亭黑简体" panose="02000000000000000000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87960" y="2563495"/>
            <a:ext cx="125431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6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感谢指导</a:t>
            </a:r>
            <a:endParaRPr kumimoji="1" lang="zh-CN" altLang="en-US" sz="6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8058" y="5897677"/>
            <a:ext cx="241910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xxxx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kumimoji="1" lang="en-US" altLang="zh-CN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xx</a:t>
            </a:r>
            <a:r>
              <a:rPr kumimoji="1"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日</a:t>
            </a:r>
            <a:endParaRPr kumimoji="1"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 descr="e7d195523061f1c0c30ee18c1b05f65d12b38e2533cb2ccdAE0CC34CB5CBEBFAEC353FED4DECE97C3E379FD1D933F5E4DC18EF8EA6B7A1130D5F6DE9DD2BE4B0A8C9126ACE5083D1F5A9E323B29CCFC7542FC4EA251C9C371D0D9E7269AA2AADE9A9232BF0603D0C0AEAE77783CF24F90BB2D791279F2815EB4E2A6A806D11ABAF82C505861B8D62"/>
          <p:cNvSpPr/>
          <p:nvPr/>
        </p:nvSpPr>
        <p:spPr>
          <a:xfrm>
            <a:off x="3644265" y="2424675"/>
            <a:ext cx="475361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4800" b="1" spc="500" dirty="0">
                <a:solidFill>
                  <a:schemeClr val="bg1"/>
                </a:solidFill>
                <a:uFillTx/>
                <a:sym typeface="+mn-ea"/>
              </a:rPr>
              <a:t>(</a:t>
            </a:r>
            <a:r>
              <a:rPr lang="zh-CN" altLang="en-US" sz="4800" b="1" spc="500" dirty="0">
                <a:solidFill>
                  <a:schemeClr val="bg1"/>
                </a:solidFill>
                <a:uFillTx/>
                <a:sym typeface="+mn-ea"/>
              </a:rPr>
              <a:t>具体病例题目</a:t>
            </a:r>
            <a:r>
              <a:rPr lang="en-US" altLang="zh-CN" sz="4800" b="1" spc="500" dirty="0">
                <a:solidFill>
                  <a:schemeClr val="bg1"/>
                </a:solidFill>
                <a:uFillTx/>
                <a:sym typeface="+mn-ea"/>
              </a:rPr>
              <a:t>)</a:t>
            </a:r>
            <a:endParaRPr lang="zh-CN" altLang="en-US" sz="4800" b="1" spc="500" dirty="0">
              <a:solidFill>
                <a:schemeClr val="bg1"/>
              </a:solidFill>
              <a:uFillTx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8239125" y="4347845"/>
            <a:ext cx="3223895" cy="1255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方正兰亭黑简体" charset="0"/>
                <a:ea typeface="方正兰亭黑简体" charset="0"/>
                <a:cs typeface="方正兰亭黑简体" panose="02000000000000000000" charset="-122"/>
              </a:rPr>
              <a:t>医院：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黑简体" charset="0"/>
                <a:ea typeface="方正兰亭黑简体" charset="0"/>
                <a:cs typeface="方正兰亭黑简体" panose="02000000000000000000" charset="-122"/>
              </a:rPr>
              <a:t>X X X X</a:t>
            </a:r>
            <a:endParaRPr lang="zh-CN" altLang="en-US" sz="2400" b="1" dirty="0" smtClean="0">
              <a:solidFill>
                <a:schemeClr val="bg1"/>
              </a:solidFill>
              <a:latin typeface="方正兰亭黑简体" charset="0"/>
              <a:ea typeface="方正兰亭黑简体" charset="0"/>
              <a:cs typeface="方正兰亭黑简体" panose="02000000000000000000" charset="-122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方正兰亭黑简体" charset="0"/>
                <a:ea typeface="方正兰亭黑简体" charset="0"/>
                <a:cs typeface="方正兰亭黑简体" panose="02000000000000000000" charset="-122"/>
              </a:rPr>
              <a:t>科室：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黑简体" charset="0"/>
                <a:ea typeface="方正兰亭黑简体" charset="0"/>
                <a:cs typeface="方正兰亭黑简体" panose="02000000000000000000" charset="-122"/>
              </a:rPr>
              <a:t>X X X X</a:t>
            </a:r>
            <a:endParaRPr lang="zh-CN" altLang="en-US" sz="2400" b="1" dirty="0" smtClean="0">
              <a:solidFill>
                <a:schemeClr val="bg1"/>
              </a:solidFill>
              <a:latin typeface="方正兰亭黑简体" charset="0"/>
              <a:ea typeface="方正兰亭黑简体" charset="0"/>
              <a:cs typeface="方正兰亭黑简体" panose="02000000000000000000" charset="-122"/>
            </a:endParaRPr>
          </a:p>
          <a:p>
            <a:pPr algn="ctr">
              <a:buNone/>
            </a:pPr>
            <a:r>
              <a:rPr lang="zh-CN" altLang="en-US" sz="2400" b="1" dirty="0" smtClean="0">
                <a:solidFill>
                  <a:schemeClr val="bg1"/>
                </a:solidFill>
                <a:latin typeface="方正兰亭黑简体" charset="0"/>
                <a:ea typeface="方正兰亭黑简体" charset="0"/>
                <a:cs typeface="方正兰亭黑简体" panose="02000000000000000000" charset="-122"/>
              </a:rPr>
              <a:t>姓名：</a:t>
            </a:r>
            <a:r>
              <a:rPr lang="en-US" altLang="zh-CN" sz="2400" b="1" dirty="0" smtClean="0">
                <a:solidFill>
                  <a:schemeClr val="bg1"/>
                </a:solidFill>
                <a:latin typeface="方正兰亭黑简体" charset="0"/>
                <a:ea typeface="方正兰亭黑简体" charset="0"/>
                <a:cs typeface="方正兰亭黑简体" panose="02000000000000000000" charset="-122"/>
              </a:rPr>
              <a:t>X X X X</a:t>
            </a:r>
            <a:endParaRPr lang="en-US" altLang="zh-CN" sz="2400" b="1" dirty="0" smtClean="0">
              <a:solidFill>
                <a:schemeClr val="bg1"/>
              </a:solidFill>
              <a:latin typeface="方正兰亭黑简体" charset="0"/>
              <a:ea typeface="方正兰亭黑简体" charset="0"/>
              <a:cs typeface="方正兰亭黑简体" panose="02000000000000000000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92420" y="2455361"/>
            <a:ext cx="5810885" cy="2338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中国罕见病联盟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........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等职务</a:t>
            </a: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13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3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历任</a:t>
            </a:r>
            <a:r>
              <a:rPr lang="en-US" altLang="zh-CN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等职务。组织参与开展了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.......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等研究课题。参与编写了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.......</a:t>
            </a:r>
            <a:r>
              <a:rPr lang="zh-CN" altLang="en-US" sz="1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等著作。</a:t>
            </a:r>
            <a:endParaRPr lang="zh-CN" altLang="en-US" sz="13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2732" y="1517086"/>
            <a:ext cx="24191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zh-CN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张 三</a:t>
            </a:r>
            <a:endParaRPr kumimoji="1" lang="zh-CN" altLang="en-US" sz="3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4795" y="1563186"/>
            <a:ext cx="341312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1800"/>
              </a:lnSpc>
            </a:pPr>
            <a:r>
              <a:rPr kumimoji="1" lang="en-US" altLang="zh-CN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/ </a:t>
            </a:r>
            <a:r>
              <a:rPr kumimoji="1" lang="zh-CN" altLang="en-US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神经外科主任   教授 </a:t>
            </a:r>
            <a:r>
              <a:rPr kumimoji="1" lang="en-US" altLang="zh-CN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/ </a:t>
            </a:r>
            <a:r>
              <a:rPr kumimoji="1" lang="zh-CN" altLang="en-US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博士生导师 </a:t>
            </a:r>
            <a:r>
              <a:rPr kumimoji="1" lang="en-US" altLang="zh-CN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/ </a:t>
            </a:r>
            <a:r>
              <a:rPr kumimoji="1" lang="zh-CN" altLang="en-US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院士</a:t>
            </a:r>
            <a:endParaRPr kumimoji="1" lang="zh-CN" altLang="en-US" sz="1200" spc="100" dirty="0">
              <a:solidFill>
                <a:schemeClr val="tx1">
                  <a:lumMod val="50000"/>
                  <a:lumOff val="50000"/>
                </a:schemeClr>
              </a:solidFill>
              <a:uFillTx/>
            </a:endParaRPr>
          </a:p>
          <a:p>
            <a:pPr fontAlgn="auto">
              <a:lnSpc>
                <a:spcPts val="1800"/>
              </a:lnSpc>
            </a:pPr>
            <a:r>
              <a:rPr kumimoji="1" lang="en-US" altLang="zh-CN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</a:rPr>
              <a:t>/ </a:t>
            </a:r>
            <a:r>
              <a:rPr kumimoji="1" lang="zh-CN" altLang="en-US" sz="1200" spc="100" dirty="0">
                <a:solidFill>
                  <a:schemeClr val="tx1">
                    <a:lumMod val="50000"/>
                    <a:lumOff val="50000"/>
                  </a:schemeClr>
                </a:solidFill>
                <a:uFillTx/>
                <a:sym typeface="+mn-ea"/>
              </a:rPr>
              <a:t>北京中医药大学联科肾病医院</a:t>
            </a:r>
            <a:endParaRPr kumimoji="1" lang="zh-CN" altLang="en-US" sz="1200" spc="100" dirty="0">
              <a:solidFill>
                <a:schemeClr val="tx1">
                  <a:lumMod val="50000"/>
                  <a:lumOff val="50000"/>
                </a:schemeClr>
              </a:solidFill>
              <a:uFillTx/>
              <a:sym typeface="+mn-ea"/>
            </a:endParaRPr>
          </a:p>
        </p:txBody>
      </p:sp>
      <p:pic>
        <p:nvPicPr>
          <p:cNvPr id="6" name="图片 5" descr="/Users/xiaochenwang/Desktop/WeChat60f41ab9dd47244f3910293340eba741.pngWeChat60f41ab9dd47244f3910293340eba74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475220" y="1332865"/>
            <a:ext cx="3183255" cy="3183255"/>
          </a:xfrm>
          <a:prstGeom prst="roundRect">
            <a:avLst>
              <a:gd name="adj" fmla="val 3143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1246505" y="1174115"/>
            <a:ext cx="7847965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zh-CN" altLang="en-US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（简要描述病例情况及疑难问题）</a:t>
            </a:r>
            <a:endParaRPr lang="zh-CN" altLang="en-US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0" y="475615"/>
            <a:ext cx="39973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600" b="1" dirty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  </a:t>
            </a:r>
            <a:r>
              <a:rPr lang="zh-CN" altLang="en-US" sz="3600" b="1" dirty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一、引</a:t>
            </a:r>
            <a:r>
              <a:rPr lang="en-US" altLang="zh-CN" sz="3600" b="1" dirty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 </a:t>
            </a:r>
            <a:r>
              <a:rPr lang="zh-CN" altLang="en-US" sz="3600" b="1" dirty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+mn-ea"/>
              </a:rPr>
              <a:t>言</a:t>
            </a:r>
            <a:endParaRPr lang="zh-CN" altLang="en-US" sz="3600" b="1" dirty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6"/>
          <p:cNvSpPr txBox="1"/>
          <p:nvPr/>
        </p:nvSpPr>
        <p:spPr>
          <a:xfrm>
            <a:off x="846291" y="1527453"/>
            <a:ext cx="3880961" cy="356949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zh-CN" altLang="en-US" sz="1800" dirty="0" smtClean="0">
                <a:solidFill>
                  <a:srgbClr val="002060"/>
                </a:solidFill>
                <a:ea typeface="方正兰亭黑简体" panose="02000000000000000000"/>
                <a:sym typeface="+mn-ea"/>
              </a:rPr>
              <a:t> 患者一般信息（请隐藏隐私信息）</a:t>
            </a:r>
            <a:endParaRPr lang="en-US" altLang="zh-CN" sz="1800" dirty="0" smtClean="0">
              <a:solidFill>
                <a:srgbClr val="002060"/>
              </a:solidFill>
              <a:ea typeface="方正兰亭黑简体" panose="02000000000000000000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2060"/>
                </a:solidFill>
                <a:ea typeface="方正兰亭黑简体" panose="02000000000000000000"/>
                <a:sym typeface="+mn-ea"/>
              </a:rPr>
              <a:t>主诉</a:t>
            </a:r>
            <a:endParaRPr lang="en-US" altLang="zh-CN" dirty="0" smtClean="0">
              <a:solidFill>
                <a:srgbClr val="002060"/>
              </a:solidFill>
              <a:ea typeface="方正兰亭黑简体" panose="02000000000000000000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2060"/>
                </a:solidFill>
                <a:ea typeface="方正兰亭黑简体" panose="02000000000000000000"/>
                <a:sym typeface="+mn-ea"/>
              </a:rPr>
              <a:t>现病史</a:t>
            </a:r>
            <a:endParaRPr lang="zh-CN" altLang="en-US" dirty="0" smtClean="0">
              <a:solidFill>
                <a:srgbClr val="002060"/>
              </a:solidFill>
              <a:ea typeface="方正兰亭黑简体" panose="02000000000000000000"/>
              <a:sym typeface="+mn-ea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2060"/>
                </a:solidFill>
                <a:ea typeface="方正兰亭黑简体" panose="02000000000000000000"/>
                <a:sym typeface="+mn-ea"/>
              </a:rPr>
              <a:t>既往史</a:t>
            </a:r>
            <a:endParaRPr lang="zh-CN" altLang="en-US" dirty="0" smtClean="0">
              <a:solidFill>
                <a:srgbClr val="002060"/>
              </a:solidFill>
              <a:ea typeface="方正兰亭黑简体" panose="02000000000000000000"/>
              <a:sym typeface="+mn-ea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dirty="0" smtClean="0">
                <a:solidFill>
                  <a:srgbClr val="002060"/>
                </a:solidFill>
                <a:ea typeface="方正兰亭黑简体" panose="02000000000000000000"/>
                <a:sym typeface="+mn-ea"/>
              </a:rPr>
              <a:t>个人史</a:t>
            </a:r>
            <a:endParaRPr lang="zh-CN" altLang="en-US" dirty="0" smtClean="0">
              <a:solidFill>
                <a:srgbClr val="002060"/>
              </a:solidFill>
              <a:ea typeface="方正兰亭黑简体" panose="02000000000000000000"/>
              <a:sym typeface="+mn-ea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solidFill>
                  <a:srgbClr val="002060"/>
                </a:solidFill>
                <a:ea typeface="方正兰亭黑简体" panose="02000000000000000000"/>
                <a:sym typeface="+mn-ea"/>
              </a:rPr>
              <a:t>家族史</a:t>
            </a:r>
            <a:endParaRPr lang="zh-CN" altLang="en-US" dirty="0">
              <a:solidFill>
                <a:srgbClr val="002060"/>
              </a:solidFill>
              <a:ea typeface="方正兰亭黑简体" panose="02000000000000000000"/>
              <a:sym typeface="+mn-ea"/>
            </a:endParaRPr>
          </a:p>
          <a:p>
            <a:pPr lvl="1" fontAlgn="auto">
              <a:lnSpc>
                <a:spcPct val="150000"/>
              </a:lnSpc>
              <a:spcAft>
                <a:spcPts val="0"/>
              </a:spcAft>
            </a:pPr>
            <a:r>
              <a:rPr lang="zh-CN" altLang="en-US" dirty="0">
                <a:solidFill>
                  <a:srgbClr val="002060"/>
                </a:solidFill>
                <a:ea typeface="方正兰亭黑简体" panose="02000000000000000000"/>
                <a:sym typeface="+mn-ea"/>
              </a:rPr>
              <a:t>其他情况</a:t>
            </a:r>
            <a:endParaRPr lang="zh-CN" altLang="en-US" dirty="0">
              <a:solidFill>
                <a:srgbClr val="002060"/>
              </a:solidFill>
              <a:ea typeface="方正兰亭黑简体" panose="02000000000000000000"/>
              <a:sym typeface="+mn-ea"/>
            </a:endParaRPr>
          </a:p>
        </p:txBody>
      </p:sp>
      <p:sp>
        <p:nvSpPr>
          <p:cNvPr id="6" name="TextBox 69"/>
          <p:cNvSpPr>
            <a:spLocks noChangeArrowheads="1"/>
          </p:cNvSpPr>
          <p:nvPr/>
        </p:nvSpPr>
        <p:spPr bwMode="auto">
          <a:xfrm>
            <a:off x="890543" y="73050"/>
            <a:ext cx="4464496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二、</a:t>
            </a:r>
            <a:r>
              <a:rPr 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病</a:t>
            </a: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</a:t>
            </a:r>
            <a:r>
              <a:rPr 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史</a:t>
            </a:r>
            <a:endParaRPr lang="zh-CN" altLang="en-US" sz="3600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9"/>
          <p:cNvSpPr>
            <a:spLocks noChangeArrowheads="1"/>
          </p:cNvSpPr>
          <p:nvPr/>
        </p:nvSpPr>
        <p:spPr bwMode="auto">
          <a:xfrm>
            <a:off x="669925" y="0"/>
            <a:ext cx="8883015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三、</a:t>
            </a:r>
            <a:r>
              <a:rPr 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入院前诊断</a:t>
            </a:r>
            <a:r>
              <a:rPr lang="zh-CN" sz="20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（依据患者实际情况插入检查图、图表等信息）</a:t>
            </a:r>
            <a:endParaRPr lang="zh-CN" altLang="en-US" sz="2000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64235" y="1527810"/>
            <a:ext cx="4855845" cy="38404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1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2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3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882650" y="0"/>
            <a:ext cx="799338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四、</a:t>
            </a:r>
            <a:r>
              <a:rPr 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治疗经历</a:t>
            </a:r>
            <a:r>
              <a:rPr lang="zh-CN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（依据患者实际情况插入检查图、图表等信息）</a:t>
            </a:r>
            <a:endParaRPr lang="zh-CN" altLang="en-US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3280" y="1527810"/>
            <a:ext cx="4876800" cy="38404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1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2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3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617855" y="0"/>
            <a:ext cx="839089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五、</a:t>
            </a:r>
            <a:r>
              <a:rPr 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入院检查</a:t>
            </a:r>
            <a:r>
              <a:rPr lang="zh-CN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（依据患者实际情况插入检查图、图表等信息）</a:t>
            </a:r>
            <a:endParaRPr lang="zh-CN" altLang="en-US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64235" y="1527810"/>
            <a:ext cx="4855845" cy="38404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1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2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3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69"/>
          <p:cNvSpPr>
            <a:spLocks noChangeArrowheads="1"/>
          </p:cNvSpPr>
          <p:nvPr/>
        </p:nvSpPr>
        <p:spPr bwMode="auto">
          <a:xfrm>
            <a:off x="758190" y="0"/>
            <a:ext cx="7993380" cy="11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p>
            <a:pPr indent="0">
              <a:lnSpc>
                <a:spcPct val="200000"/>
              </a:lnSpc>
              <a:buFont typeface="+mj-lt"/>
              <a:buNone/>
            </a:pPr>
            <a:r>
              <a:rPr lang="en-US" alt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  </a:t>
            </a:r>
            <a:r>
              <a:rPr lang="zh-CN" altLang="en-US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六、</a:t>
            </a:r>
            <a:r>
              <a:rPr lang="zh-CN" sz="3600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入院诊断</a:t>
            </a:r>
            <a:r>
              <a:rPr lang="zh-CN" dirty="0" smtClean="0">
                <a:solidFill>
                  <a:srgbClr val="0054A6"/>
                </a:solidFill>
                <a:latin typeface="方正兰亭黑简体" panose="02000000000000000000" charset="-122"/>
                <a:ea typeface="方正兰亭黑简体" panose="02000000000000000000" charset="-122"/>
                <a:cs typeface="方正兰亭黑简体" panose="02000000000000000000" charset="-122"/>
                <a:sym typeface="Arial" panose="020B0604020202020204" pitchFamily="34" charset="0"/>
              </a:rPr>
              <a:t>（依据患者实际情况插入检查图、图表等信息）</a:t>
            </a:r>
            <a:endParaRPr lang="zh-CN" altLang="en-US" dirty="0" smtClean="0">
              <a:solidFill>
                <a:srgbClr val="0054A6"/>
              </a:solidFill>
              <a:latin typeface="方正兰亭黑简体" panose="02000000000000000000" charset="-122"/>
              <a:ea typeface="方正兰亭黑简体" panose="02000000000000000000" charset="-122"/>
              <a:cs typeface="方正兰亭黑简体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43280" y="1527810"/>
            <a:ext cx="4876800" cy="3840480"/>
          </a:xfrm>
          <a:prstGeom prst="rect">
            <a:avLst/>
          </a:prstGeom>
          <a:noFill/>
          <a:ln w="25400" cap="flat">
            <a:noFill/>
            <a:miter lim="400000"/>
          </a:ln>
          <a:effectLst/>
        </p:spPr>
        <p:txBody>
          <a:bodyPr wrap="square" lIns="0" tIns="0" rIns="0" bIns="0" anchor="t">
            <a:normAutofit/>
          </a:bodyPr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1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2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endParaRPr lang="en-US" altLang="zh-CN" sz="2800" dirty="0">
              <a:latin typeface="方正兰亭黑简体" panose="02000000000000000000"/>
              <a:ea typeface="方正兰亭黑简体" panose="02000000000000000000"/>
            </a:endParaRPr>
          </a:p>
          <a:p>
            <a:pPr marL="0" lvl="1">
              <a:lnSpc>
                <a:spcPct val="120000"/>
              </a:lnSpc>
            </a:pP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3</a:t>
            </a:r>
            <a:r>
              <a:rPr lang="zh-CN" altLang="en-US" sz="2800" dirty="0" smtClean="0">
                <a:latin typeface="方正兰亭黑简体" panose="02000000000000000000"/>
                <a:ea typeface="方正兰亭黑简体" panose="02000000000000000000"/>
              </a:rPr>
              <a:t>、</a:t>
            </a:r>
            <a:r>
              <a:rPr lang="en-US" altLang="zh-CN" sz="2800" dirty="0" smtClean="0">
                <a:latin typeface="方正兰亭黑简体" panose="02000000000000000000"/>
                <a:ea typeface="方正兰亭黑简体" panose="02000000000000000000"/>
              </a:rPr>
              <a:t>…………</a:t>
            </a:r>
            <a:endParaRPr lang="en-US" altLang="zh-CN" sz="2800" dirty="0" smtClean="0">
              <a:latin typeface="方正兰亭黑简体" panose="02000000000000000000"/>
              <a:ea typeface="方正兰亭黑简体" panose="0200000000000000000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5013,&quot;width&quot;:5013}"/>
</p:tagLst>
</file>

<file path=ppt/tags/tag2.xml><?xml version="1.0" encoding="utf-8"?>
<p:tagLst xmlns:p="http://schemas.openxmlformats.org/presentationml/2006/main">
  <p:tag name="KSO_WPP_MARK_KEY" val="60fb58ea-42ee-415d-a085-9606a083d1f0"/>
  <p:tag name="COMMONDATA" val="eyJoZGlkIjoiODViY2JkMjU3NGYzZTEwMzZmMGFkZWViYmNkYWU3ND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sz="2400" dirty="0" smtClean="0">
            <a:solidFill>
              <a:schemeClr val="bg1"/>
            </a:solidFill>
            <a:latin typeface="PingFang SC" panose="020B0400000000000000" pitchFamily="34" charset="-122"/>
            <a:ea typeface="PingFang SC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kumimoji="1" sz="2400" dirty="0" smtClean="0">
            <a:solidFill>
              <a:schemeClr val="bg1"/>
            </a:solidFill>
            <a:latin typeface="PingFang SC" panose="020B0400000000000000" pitchFamily="34" charset="-122"/>
            <a:ea typeface="PingFang SC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1114</Words>
  <Application>WPS 演示</Application>
  <PresentationFormat>宽屏</PresentationFormat>
  <Paragraphs>100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PingFang SC</vt:lpstr>
      <vt:lpstr>微软雅黑</vt:lpstr>
      <vt:lpstr>Arial Unicode MS</vt:lpstr>
      <vt:lpstr>Calibri</vt:lpstr>
      <vt:lpstr>等线</vt:lpstr>
      <vt:lpstr>方正兰亭黑简体</vt:lpstr>
      <vt:lpstr>黑体</vt:lpstr>
      <vt:lpstr>方正兰亭黑简体</vt:lpstr>
      <vt:lpstr>方正兰亭黑简体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里</dc:creator>
  <cp:lastModifiedBy>刘恩瑜</cp:lastModifiedBy>
  <cp:revision>170</cp:revision>
  <dcterms:created xsi:type="dcterms:W3CDTF">2022-05-01T15:03:00Z</dcterms:created>
  <dcterms:modified xsi:type="dcterms:W3CDTF">2022-11-17T05:18:50Z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AD6CD70F52504875A9D003B547E31019</vt:lpwstr>
  </property>
</Properties>
</file>